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316" r:id="rId4"/>
    <p:sldId id="28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8951E-D0BD-43A5-A16D-0AA15596F9B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9AA3A-A06F-4B8D-994B-E2382D4654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88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7" y="0"/>
            <a:ext cx="12192000" cy="6858000"/>
          </a:xfrm>
          <a:prstGeom prst="rect">
            <a:avLst/>
          </a:prstGeom>
        </p:spPr>
      </p:pic>
      <p:cxnSp>
        <p:nvCxnSpPr>
          <p:cNvPr id="6" name="直接连接符 5"/>
          <p:cNvCxnSpPr>
            <a:cxnSpLocks/>
          </p:cNvCxnSpPr>
          <p:nvPr userDrawn="1"/>
        </p:nvCxnSpPr>
        <p:spPr>
          <a:xfrm>
            <a:off x="0" y="708148"/>
            <a:ext cx="1219023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extLst>
              <a:ext uri="{FF2B5EF4-FFF2-40B4-BE49-F238E27FC236}">
                <a16:creationId xmlns:a16="http://schemas.microsoft.com/office/drawing/2014/main" id="{4BAEC082-27E9-449F-B784-A91DE4D4503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2850" y="32538"/>
            <a:ext cx="3273491" cy="675610"/>
          </a:xfrm>
          <a:prstGeom prst="rect">
            <a:avLst/>
          </a:prstGeom>
          <a:solidFill>
            <a:srgbClr val="F3F3F4"/>
          </a:solidFill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E426FC56-BFA8-45D7-95C0-740D80159D82}"/>
              </a:ext>
            </a:extLst>
          </p:cNvPr>
          <p:cNvSpPr txBox="1"/>
          <p:nvPr userDrawn="1"/>
        </p:nvSpPr>
        <p:spPr>
          <a:xfrm>
            <a:off x="174259" y="139510"/>
            <a:ext cx="618978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拓展知识  </a:t>
            </a:r>
          </a:p>
        </p:txBody>
      </p:sp>
    </p:spTree>
    <p:extLst>
      <p:ext uri="{BB962C8B-B14F-4D97-AF65-F5344CB8AC3E}">
        <p14:creationId xmlns:p14="http://schemas.microsoft.com/office/powerpoint/2010/main" val="130013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E31C5DA-9312-4DCD-91D1-9D48895AD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932081B-801D-4A6B-B536-FC0B78706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1D59616-6655-4670-942F-3941B01B3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970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399A06-EC86-48F4-A31A-8C98A08BD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07A100-7387-4061-8955-2A747B80AD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93654D1-6835-4E87-84F5-876073FD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8E0F7-90DF-427F-BF66-49B64340F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328896B-D48E-4A10-8D4C-9B75A7514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9ECB1C5-AF13-41BE-9169-5187E8976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5312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1B785E-AF4C-4E79-AD05-573D73069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D9DD350-7192-4F16-B599-0636206F88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72D8CA4-5F56-4588-92A1-D82520CCB7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96F2943-7F5C-45D4-AFE6-74282ADF1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AD617E1-309C-4474-9CA9-4C5F7EA37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93E82C-88C9-42BC-AB4B-B3782007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4018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16C414-4E38-4B7F-9986-97D3E1E1D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551BC05-4CEB-4E87-9D25-F3457F33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753B2C3-F59A-4D76-BE1E-94B48CFC4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D0A476-E6C1-4023-9733-13F737C60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5D34A5-2EBC-4B41-8391-D8E21B2C4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721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FDE6F04-CEE8-4A4F-A152-E2BF4AD924C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20FB339-D911-4E27-8A11-740F4157B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422238-2DD2-4AE1-86FF-A1A229DB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BC2582F-DF8A-4FCA-9D78-FE8D3622C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F5A9F4-9FFD-47A1-BE95-AF18AA521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67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817"/>
          <a:stretch>
            <a:fillRect/>
          </a:stretch>
        </p:blipFill>
        <p:spPr>
          <a:xfrm>
            <a:off x="0" y="0"/>
            <a:ext cx="12192000" cy="543039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86C9D6D9-53FD-47F9-95A8-055ABAB5DA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2534" y="5162550"/>
            <a:ext cx="3876675" cy="800100"/>
          </a:xfrm>
          <a:prstGeom prst="rect">
            <a:avLst/>
          </a:prstGeom>
          <a:solidFill>
            <a:srgbClr val="F3F3F4"/>
          </a:solidFill>
        </p:spPr>
      </p:pic>
    </p:spTree>
    <p:extLst>
      <p:ext uri="{BB962C8B-B14F-4D97-AF65-F5344CB8AC3E}">
        <p14:creationId xmlns:p14="http://schemas.microsoft.com/office/powerpoint/2010/main" val="2655378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F123851-17AC-47FD-B6E6-711CA7E1F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52B7ECF-86AF-4A03-94AF-F9492CA77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589B26D-E9F8-4248-94E1-A25701B43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9973F84-F78C-4D9B-B1F8-F64450ABF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524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F41341C-AF68-4F1C-86D9-1DE8494155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139AC5E-30DD-4006-89C0-5FEAF6E5ED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37D2A5-E7CC-4307-AFD8-396DAF819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88440D-CE80-4EA1-A477-050964B6C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884BF42-00BD-4425-9BF1-17423FC6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034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8BC9CCF-EC9F-438E-AA8D-21AFF5DAB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C11548-BE73-44D2-B35B-73515193E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330C281-09E9-4F00-99AF-1E4CA19F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F1E424C-7A68-4344-BC36-C92054956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F303D1C-E5B5-40AC-AE08-D5687131C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8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471588A-EB6E-44CA-AB6E-9D6658C85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A3D34F-8828-47E4-AE71-DC1F354951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FC512DC-AFAA-442A-8FB2-AAF6ACA21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32E0715-EC41-4095-8EF8-D997F6C79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29603EC-FFC1-4FEF-8846-54645605F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1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21875C-7DF6-4B83-A42A-350E68300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8A3FC2-4252-481C-AA53-DE8028FE1F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613F9B1-E7E3-4B8F-9924-946ECDE0C3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6EAF227-70EB-462A-91B8-C19EC9BC3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93FEFE-5766-466C-A3C1-609537237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87122E3-D533-46C7-9990-CE1B7DDA0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999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99AAE5-E6A5-4022-8D44-5AFA86B73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1B6F2FE-25B9-4DE2-8F61-F11C566637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08109E-B555-4E13-B68B-1229873B9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36FE041-9945-48C0-A51A-590BEDD417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769CCEC1-1C4B-4D90-A077-E07E2A4590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B71532B-4623-4FD8-8220-6DA058952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486B4E4-2041-4A8E-B990-2EFFC96EA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91B9079D-AF7E-4213-847A-37F95DBBD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163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324C34-19C7-4E5C-88E6-142002EAB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00C25D7-88AD-4EA1-919E-C0F54C701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4AD7D76-CFFD-4FA7-A390-1C857466E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0640613-BF81-4711-9303-BBA95DF9E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13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B9B840B-4B63-461B-892C-17F4F7F84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6DD5996-02CC-49D0-995F-FA4889FA0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CAB1B8-5276-4A4A-884D-1214E8CA56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5286F-21BB-4AB4-961F-35FA1AB38DE7}" type="datetimeFigureOut">
              <a:rPr lang="zh-CN" altLang="en-US" smtClean="0"/>
              <a:t>2025/9/13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702BD6A-4D56-4872-84C7-CB170F9C7B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F6A671-5436-44D7-ABCE-DA0CBA6DF2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50AF-7D10-4512-BB23-A65917634B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687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方正黑体_GBK" panose="03000509000000000000" pitchFamily="65" charset="-122"/>
          <a:ea typeface="方正黑体_GBK" panose="03000509000000000000" pitchFamily="65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方正楷体_GBK" panose="03000509000000000000" pitchFamily="65" charset="-122"/>
          <a:ea typeface="方正楷体_GBK" panose="03000509000000000000" pitchFamily="65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3CDECE70-BBAC-48C2-8FD8-07268BC8999B}"/>
              </a:ext>
            </a:extLst>
          </p:cNvPr>
          <p:cNvSpPr>
            <a:spLocks noGrp="1"/>
          </p:cNvSpPr>
          <p:nvPr/>
        </p:nvSpPr>
        <p:spPr>
          <a:xfrm>
            <a:off x="1524000" y="121357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学习单元二</a:t>
            </a:r>
            <a:br>
              <a:rPr lang="en-US" altLang="zh-CN" dirty="0"/>
            </a:br>
            <a:r>
              <a:rPr lang="zh-CN" altLang="en-US" dirty="0"/>
              <a:t>拓展知识</a:t>
            </a:r>
          </a:p>
        </p:txBody>
      </p:sp>
      <p:sp>
        <p:nvSpPr>
          <p:cNvPr id="5" name="副标题 2">
            <a:extLst>
              <a:ext uri="{FF2B5EF4-FFF2-40B4-BE49-F238E27FC236}">
                <a16:creationId xmlns:a16="http://schemas.microsoft.com/office/drawing/2014/main" id="{FDA26CED-1AC0-4A40-9A1D-DA10E751B9D8}"/>
              </a:ext>
            </a:extLst>
          </p:cNvPr>
          <p:cNvSpPr>
            <a:spLocks noGrp="1"/>
          </p:cNvSpPr>
          <p:nvPr/>
        </p:nvSpPr>
        <p:spPr>
          <a:xfrm>
            <a:off x="1524000" y="3988667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方正黑体_GBK" panose="03000509000000000000" pitchFamily="65" charset="-122"/>
                <a:ea typeface="方正黑体_GBK" panose="03000509000000000000" pitchFamily="65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方正楷体_GBK" panose="03000509000000000000" pitchFamily="65" charset="-122"/>
                <a:ea typeface="方正楷体_GBK" panose="03000509000000000000" pitchFamily="65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dirty="0"/>
              <a:t>比亚迪驱动三合一集成方案</a:t>
            </a:r>
          </a:p>
        </p:txBody>
      </p:sp>
    </p:spTree>
    <p:extLst>
      <p:ext uri="{BB962C8B-B14F-4D97-AF65-F5344CB8AC3E}">
        <p14:creationId xmlns:p14="http://schemas.microsoft.com/office/powerpoint/2010/main" val="4127254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比亚迪驱动三合一集成方案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92832" y="1689103"/>
            <a:ext cx="8526119" cy="2902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一、集成目的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在秦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EV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的设计中，驱动电机及电机控制器采用了直连的方式，减少三相电缆、驱动电机和控制器共用冷却系统（通过整车控制器（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VCU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）控制电子水泵、电子风扇进行循环冷却）。成本降低了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33%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，体积减少了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30%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，重量也减轻了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25%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，功率密度增加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20%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NEDC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续航里程效率提升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，扭矩密度增加</a:t>
            </a:r>
            <a:r>
              <a:rPr lang="en-US" altLang="zh-CN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17%</a:t>
            </a:r>
            <a:r>
              <a:rPr lang="zh-CN" altLang="en-US" sz="2000" dirty="0">
                <a:latin typeface="方正楷体_GBK" panose="03000509000000000000" pitchFamily="65" charset="-122"/>
                <a:ea typeface="方正楷体_GBK" panose="03000509000000000000" pitchFamily="65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95991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02664040-D815-44E7-BDC4-875F862CBF21}"/>
              </a:ext>
            </a:extLst>
          </p:cNvPr>
          <p:cNvSpPr txBox="1"/>
          <p:nvPr/>
        </p:nvSpPr>
        <p:spPr>
          <a:xfrm>
            <a:off x="2642381" y="987424"/>
            <a:ext cx="690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比亚迪驱动三合一集成方案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A9D4630-F92E-49B1-9E18-42C68BBACCB4}"/>
              </a:ext>
            </a:extLst>
          </p:cNvPr>
          <p:cNvSpPr txBox="1"/>
          <p:nvPr/>
        </p:nvSpPr>
        <p:spPr>
          <a:xfrm>
            <a:off x="692832" y="1689103"/>
            <a:ext cx="8526119" cy="582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方正黑体_GBK" panose="03000509000000000000" pitchFamily="65" charset="-122"/>
                <a:ea typeface="方正黑体_GBK" panose="03000509000000000000" pitchFamily="65" charset="-122"/>
              </a:rPr>
              <a:t>一、集成方式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0D30BC9C-5912-48E8-ACFD-63DD93DC8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285601"/>
              </p:ext>
            </p:extLst>
          </p:nvPr>
        </p:nvGraphicFramePr>
        <p:xfrm>
          <a:off x="3508566" y="1510644"/>
          <a:ext cx="7990602" cy="5261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58145">
                  <a:extLst>
                    <a:ext uri="{9D8B030D-6E8A-4147-A177-3AD203B41FA5}">
                      <a16:colId xmlns:a16="http://schemas.microsoft.com/office/drawing/2014/main" val="2800026630"/>
                    </a:ext>
                  </a:extLst>
                </a:gridCol>
                <a:gridCol w="4364466">
                  <a:extLst>
                    <a:ext uri="{9D8B030D-6E8A-4147-A177-3AD203B41FA5}">
                      <a16:colId xmlns:a16="http://schemas.microsoft.com/office/drawing/2014/main" val="2047775924"/>
                    </a:ext>
                  </a:extLst>
                </a:gridCol>
                <a:gridCol w="1367991">
                  <a:extLst>
                    <a:ext uri="{9D8B030D-6E8A-4147-A177-3AD203B41FA5}">
                      <a16:colId xmlns:a16="http://schemas.microsoft.com/office/drawing/2014/main" val="1008623125"/>
                    </a:ext>
                  </a:extLst>
                </a:gridCol>
              </a:tblGrid>
              <a:tr h="188682">
                <a:tc>
                  <a:txBody>
                    <a:bodyPr/>
                    <a:lstStyle/>
                    <a:p>
                      <a:pPr indent="355600"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集成内容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indent="355600"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图片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集成目的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extLst>
                  <a:ext uri="{0D108BD9-81ED-4DB2-BD59-A6C34878D82A}">
                    <a16:rowId xmlns:a16="http://schemas.microsoft.com/office/drawing/2014/main" val="1138549640"/>
                  </a:ext>
                </a:extLst>
              </a:tr>
              <a:tr h="1155818">
                <a:tc>
                  <a:txBody>
                    <a:bodyPr/>
                    <a:lstStyle/>
                    <a:p>
                      <a:pPr algn="l"/>
                      <a:r>
                        <a:rPr lang="zh-CN" sz="1800" kern="100" dirty="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电机、电控端子直连，取消三相线</a:t>
                      </a:r>
                      <a:endParaRPr lang="zh-CN" sz="1800" kern="100" dirty="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endParaRPr lang="zh-CN" sz="1800" kern="100" dirty="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降低成本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extLst>
                  <a:ext uri="{0D108BD9-81ED-4DB2-BD59-A6C34878D82A}">
                    <a16:rowId xmlns:a16="http://schemas.microsoft.com/office/drawing/2014/main" val="2700507487"/>
                  </a:ext>
                </a:extLst>
              </a:tr>
              <a:tr h="1274799"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电机、电控水道直连，取消水管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endParaRPr lang="zh-CN" sz="1800" kern="100" dirty="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降低成本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extLst>
                  <a:ext uri="{0D108BD9-81ED-4DB2-BD59-A6C34878D82A}">
                    <a16:rowId xmlns:a16="http://schemas.microsoft.com/office/drawing/2014/main" val="4186887727"/>
                  </a:ext>
                </a:extLst>
              </a:tr>
              <a:tr h="1274799"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电机转子轴和减速器输入轴共用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indent="355600" algn="l"/>
                      <a:r>
                        <a:rPr lang="en-US" sz="1800" kern="100" dirty="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提高同轴度，减少噪音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extLst>
                  <a:ext uri="{0D108BD9-81ED-4DB2-BD59-A6C34878D82A}">
                    <a16:rowId xmlns:a16="http://schemas.microsoft.com/office/drawing/2014/main" val="71793357"/>
                  </a:ext>
                </a:extLst>
              </a:tr>
              <a:tr h="1274799">
                <a:tc>
                  <a:txBody>
                    <a:bodyPr/>
                    <a:lstStyle/>
                    <a:p>
                      <a:pPr algn="l"/>
                      <a:r>
                        <a:rPr lang="zh-CN" sz="1800" kern="10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电机壳体和减速器壳体共用</a:t>
                      </a:r>
                      <a:endParaRPr lang="zh-CN" sz="1800" kern="10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indent="355600" algn="l"/>
                      <a:r>
                        <a:rPr lang="en-US" sz="1800" kern="100" dirty="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 </a:t>
                      </a:r>
                      <a:endParaRPr lang="zh-CN" sz="1800" kern="100" dirty="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sz="1800" kern="100" dirty="0">
                          <a:effectLst/>
                          <a:latin typeface="方正楷体_GBK" panose="03000509000000000000" pitchFamily="65" charset="-122"/>
                          <a:ea typeface="方正楷体_GBK" panose="03000509000000000000" pitchFamily="65" charset="-122"/>
                        </a:rPr>
                        <a:t>降低成本，提高同轴度，提高装配精度</a:t>
                      </a:r>
                      <a:endParaRPr lang="zh-CN" sz="1800" kern="100" dirty="0">
                        <a:effectLst/>
                        <a:latin typeface="方正楷体_GBK" panose="03000509000000000000" pitchFamily="65" charset="-122"/>
                        <a:ea typeface="方正楷体_GBK" panose="03000509000000000000" pitchFamily="65" charset="-122"/>
                        <a:cs typeface="Times New Roman" panose="02020603050405020304" pitchFamily="18" charset="0"/>
                      </a:endParaRPr>
                    </a:p>
                  </a:txBody>
                  <a:tcPr marL="46849" marR="46849" marT="6507" marB="0" anchor="ctr"/>
                </a:tc>
                <a:extLst>
                  <a:ext uri="{0D108BD9-81ED-4DB2-BD59-A6C34878D82A}">
                    <a16:rowId xmlns:a16="http://schemas.microsoft.com/office/drawing/2014/main" val="4029537693"/>
                  </a:ext>
                </a:extLst>
              </a:tr>
            </a:tbl>
          </a:graphicData>
        </a:graphic>
      </p:graphicFrame>
      <p:pic>
        <p:nvPicPr>
          <p:cNvPr id="10" name="图片 9">
            <a:extLst>
              <a:ext uri="{FF2B5EF4-FFF2-40B4-BE49-F238E27FC236}">
                <a16:creationId xmlns:a16="http://schemas.microsoft.com/office/drawing/2014/main" id="{5250C4E9-75E5-4911-BEB2-C9F25E234A2B}"/>
              </a:ext>
            </a:extLst>
          </p:cNvPr>
          <p:cNvPicPr/>
          <p:nvPr/>
        </p:nvPicPr>
        <p:blipFill rotWithShape="1">
          <a:blip r:embed="rId2"/>
          <a:srcRect t="9018"/>
          <a:stretch/>
        </p:blipFill>
        <p:spPr bwMode="auto">
          <a:xfrm>
            <a:off x="6554772" y="1808267"/>
            <a:ext cx="1659838" cy="11331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9B6E8D65-9101-4C2E-AA83-C3CD6B73C58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525106" y="2908840"/>
            <a:ext cx="2169795" cy="12801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DB78F0E-163E-4A0F-B66C-73BC73DD8A1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316826" y="4297337"/>
            <a:ext cx="2378075" cy="11830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4191AA1C-FC56-413D-B1A7-37E376A0F99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70622" y="5480342"/>
            <a:ext cx="2014435" cy="1377658"/>
          </a:xfrm>
          <a:prstGeom prst="rect">
            <a:avLst/>
          </a:prstGeom>
          <a:noFill/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762331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BE11E8F-270C-4564-9EBD-F6EC8D4F1A03}"/>
              </a:ext>
            </a:extLst>
          </p:cNvPr>
          <p:cNvSpPr/>
          <p:nvPr/>
        </p:nvSpPr>
        <p:spPr>
          <a:xfrm>
            <a:off x="4772560" y="2306153"/>
            <a:ext cx="264687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谢谢</a:t>
            </a:r>
          </a:p>
        </p:txBody>
      </p:sp>
    </p:spTree>
    <p:extLst>
      <p:ext uri="{BB962C8B-B14F-4D97-AF65-F5344CB8AC3E}">
        <p14:creationId xmlns:p14="http://schemas.microsoft.com/office/powerpoint/2010/main" val="3302881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3897</TotalTime>
  <Words>181</Words>
  <Application>Microsoft Office PowerPoint</Application>
  <PresentationFormat>宽屏</PresentationFormat>
  <Paragraphs>21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方正黑体_GBK</vt:lpstr>
      <vt:lpstr>方正楷体_GBK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lwk</dc:creator>
  <cp:lastModifiedBy>lwk</cp:lastModifiedBy>
  <cp:revision>99</cp:revision>
  <dcterms:created xsi:type="dcterms:W3CDTF">2020-03-16T09:44:54Z</dcterms:created>
  <dcterms:modified xsi:type="dcterms:W3CDTF">2025-09-13T10:18:41Z</dcterms:modified>
</cp:coreProperties>
</file>